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b6182db3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b6182db3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b6182db3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b6182db3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b6182db3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b6182db3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b6182db3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b6182db3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b6182db3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b6182db3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Crystal has introduced the original functionality and design plan for our website. Now let’s see what we have completed in sprint 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b6182db3e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b6182db3e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progress for sprint 1 is on the track for now. Most tasks are completed except the search function is working in progress. For now, users can register, log in and log out of our website. The logged in user can add, edit and delete their own ingredient list. From there, they can view recipes results based on their own ingredient list. Let’s try out.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b6182db3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b6182db3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Logged in user </a:t>
            </a:r>
            <a:endParaRPr/>
          </a:p>
          <a:p>
            <a:pPr indent="-298450" lvl="0" marL="457200" rtl="0" algn="l">
              <a:spcBef>
                <a:spcPts val="0"/>
              </a:spcBef>
              <a:spcAft>
                <a:spcPts val="0"/>
              </a:spcAft>
              <a:buSzPts val="1100"/>
              <a:buAutoNum type="arabicPeriod"/>
            </a:pPr>
            <a:r>
              <a:rPr lang="en"/>
              <a:t>Let’s add a new ingredient </a:t>
            </a:r>
            <a:endParaRPr/>
          </a:p>
          <a:p>
            <a:pPr indent="-298450" lvl="0" marL="457200" rtl="0" algn="l">
              <a:spcBef>
                <a:spcPts val="0"/>
              </a:spcBef>
              <a:spcAft>
                <a:spcPts val="0"/>
              </a:spcAft>
              <a:buSzPts val="1100"/>
              <a:buAutoNum type="arabicPeriod"/>
            </a:pPr>
            <a:r>
              <a:rPr lang="en"/>
              <a:t>Hover to remind the users of the quantity entered last </a:t>
            </a:r>
            <a:r>
              <a:rPr lang="en"/>
              <a:t>time</a:t>
            </a:r>
            <a:endParaRPr/>
          </a:p>
          <a:p>
            <a:pPr indent="-298450" lvl="0" marL="457200" rtl="0" algn="l">
              <a:spcBef>
                <a:spcPts val="0"/>
              </a:spcBef>
              <a:spcAft>
                <a:spcPts val="0"/>
              </a:spcAft>
              <a:buSzPts val="1100"/>
              <a:buAutoNum type="arabicPeriod"/>
            </a:pPr>
            <a:r>
              <a:rPr lang="en"/>
              <a:t>If the quantity needs to be updated, the user can click to 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b74ff1bb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b74ff1bb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b74ff1bb3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b74ff1bb3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b74ff1bb3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b74ff1bb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1.  </a:t>
            </a:r>
            <a:r>
              <a:rPr b="1" lang="en" sz="1300">
                <a:solidFill>
                  <a:srgbClr val="595959"/>
                </a:solidFill>
                <a:latin typeface="Lato"/>
                <a:ea typeface="Lato"/>
                <a:cs typeface="Lato"/>
                <a:sym typeface="Lato"/>
              </a:rPr>
              <a:t>Complete the “See what can I make” function</a:t>
            </a:r>
            <a:endParaRPr b="1"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displaying recipes and coffee making steps based on the user’s current ingredients list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1300">
                <a:solidFill>
                  <a:srgbClr val="595959"/>
                </a:solidFill>
                <a:latin typeface="Lato"/>
                <a:ea typeface="Lato"/>
                <a:cs typeface="Lato"/>
                <a:sym typeface="Lato"/>
              </a:rPr>
              <a:t>2. Complete the “Where to buy” function</a:t>
            </a:r>
            <a:endParaRPr b="1"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Enable users to view nearby supermarkets in a map to purchase missing ingredients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1300">
                <a:solidFill>
                  <a:srgbClr val="595959"/>
                </a:solidFill>
                <a:latin typeface="Lato"/>
                <a:ea typeface="Lato"/>
                <a:cs typeface="Lato"/>
                <a:sym typeface="Lato"/>
              </a:rPr>
              <a:t>3. Attempt on good to have functions:</a:t>
            </a:r>
            <a:r>
              <a:rPr lang="en" sz="1300">
                <a:solidFill>
                  <a:srgbClr val="595959"/>
                </a:solidFill>
                <a:latin typeface="Lato"/>
                <a:ea typeface="Lato"/>
                <a:cs typeface="Lato"/>
                <a:sym typeface="Lato"/>
              </a:rPr>
              <a:t> </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Call Youtube API to fetch links of videos related to makings coffee searched by user</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4. Web Deployment </a:t>
            </a:r>
            <a:endParaRPr sz="1300">
              <a:solidFill>
                <a:srgbClr val="595959"/>
              </a:solidFill>
              <a:latin typeface="Lato"/>
              <a:ea typeface="Lato"/>
              <a:cs typeface="Lato"/>
              <a:sym typeface="Lato"/>
            </a:endParaRPr>
          </a:p>
          <a:p>
            <a:pPr indent="-311150" lvl="0" marL="457200" rtl="0" algn="l">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Deploy the website on AWS ec2 machines </a:t>
            </a:r>
            <a:endParaRPr sz="1300">
              <a:solidFill>
                <a:srgbClr val="595959"/>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5. </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b6182db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b6182db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b74ff1bb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b74ff1bb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b6182d42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b6182d42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b74ff1bb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b74ff1bb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b6182db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b6182db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b6182db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b6182db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b74ff1bb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b74ff1bb3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b6182db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b6182db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#1 Review</a:t>
            </a:r>
            <a:endParaRPr/>
          </a:p>
        </p:txBody>
      </p:sp>
      <p:sp>
        <p:nvSpPr>
          <p:cNvPr id="87" name="Google Shape;87;p13"/>
          <p:cNvSpPr txBox="1"/>
          <p:nvPr>
            <p:ph idx="1" type="subTitle"/>
          </p:nvPr>
        </p:nvSpPr>
        <p:spPr>
          <a:xfrm>
            <a:off x="729625" y="3172900"/>
            <a:ext cx="7688100" cy="11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26 </a:t>
            </a:r>
            <a:endParaRPr/>
          </a:p>
          <a:p>
            <a:pPr indent="0" lvl="0" marL="0" rtl="0" algn="l">
              <a:spcBef>
                <a:spcPts val="0"/>
              </a:spcBef>
              <a:spcAft>
                <a:spcPts val="0"/>
              </a:spcAft>
              <a:buNone/>
            </a:pPr>
            <a:r>
              <a:rPr lang="en"/>
              <a:t>Vivian Chang | Crystal Chen | Lansing(Yifan）Chen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678874" y="577900"/>
            <a:ext cx="8275875" cy="3987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152400" y="518000"/>
            <a:ext cx="8839199" cy="42559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48699" y="115750"/>
            <a:ext cx="6157451" cy="2964700"/>
          </a:xfrm>
          <a:prstGeom prst="rect">
            <a:avLst/>
          </a:prstGeom>
          <a:noFill/>
          <a:ln>
            <a:noFill/>
          </a:ln>
        </p:spPr>
      </p:pic>
      <p:pic>
        <p:nvPicPr>
          <p:cNvPr id="149" name="Google Shape;149;p24"/>
          <p:cNvPicPr preferRelativeResize="0"/>
          <p:nvPr/>
        </p:nvPicPr>
        <p:blipFill>
          <a:blip r:embed="rId4">
            <a:alphaModFix/>
          </a:blip>
          <a:stretch>
            <a:fillRect/>
          </a:stretch>
        </p:blipFill>
        <p:spPr>
          <a:xfrm>
            <a:off x="3194949" y="2343500"/>
            <a:ext cx="5815398" cy="280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885237" y="927552"/>
            <a:ext cx="7373524" cy="3550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p:nvPr/>
        </p:nvSpPr>
        <p:spPr>
          <a:xfrm>
            <a:off x="437325" y="954325"/>
            <a:ext cx="892500" cy="5577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7"/>
          <p:cNvPicPr preferRelativeResize="0"/>
          <p:nvPr/>
        </p:nvPicPr>
        <p:blipFill>
          <a:blip r:embed="rId3">
            <a:alphaModFix/>
          </a:blip>
          <a:stretch>
            <a:fillRect/>
          </a:stretch>
        </p:blipFill>
        <p:spPr>
          <a:xfrm>
            <a:off x="1329825" y="152400"/>
            <a:ext cx="5683835"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Website Demo</a:t>
            </a:r>
            <a:endParaRPr/>
          </a:p>
        </p:txBody>
      </p:sp>
      <p:pic>
        <p:nvPicPr>
          <p:cNvPr id="171" name="Google Shape;171;p28"/>
          <p:cNvPicPr preferRelativeResize="0"/>
          <p:nvPr/>
        </p:nvPicPr>
        <p:blipFill>
          <a:blip r:embed="rId3">
            <a:alphaModFix/>
          </a:blip>
          <a:stretch>
            <a:fillRect/>
          </a:stretch>
        </p:blipFill>
        <p:spPr>
          <a:xfrm>
            <a:off x="1422800" y="1919500"/>
            <a:ext cx="6298400" cy="2984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&amp; Risks </a:t>
            </a:r>
            <a:endParaRPr/>
          </a:p>
        </p:txBody>
      </p:sp>
      <p:sp>
        <p:nvSpPr>
          <p:cNvPr id="177" name="Google Shape;177;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405"/>
              <a:t>Problems Encountered</a:t>
            </a:r>
            <a:endParaRPr b="1" sz="1405"/>
          </a:p>
          <a:p>
            <a:pPr indent="-317817" lvl="0" marL="457200" rtl="0" algn="l">
              <a:lnSpc>
                <a:spcPct val="95000"/>
              </a:lnSpc>
              <a:spcBef>
                <a:spcPts val="1200"/>
              </a:spcBef>
              <a:spcAft>
                <a:spcPts val="0"/>
              </a:spcAft>
              <a:buSzPts val="1405"/>
              <a:buChar char="●"/>
            </a:pPr>
            <a:r>
              <a:rPr b="1" lang="en" sz="1405"/>
              <a:t>Data cleaning </a:t>
            </a:r>
            <a:endParaRPr b="1" sz="1405"/>
          </a:p>
          <a:p>
            <a:pPr indent="-307022" lvl="1" marL="914400" rtl="0" algn="l">
              <a:lnSpc>
                <a:spcPct val="95000"/>
              </a:lnSpc>
              <a:spcBef>
                <a:spcPts val="0"/>
              </a:spcBef>
              <a:spcAft>
                <a:spcPts val="0"/>
              </a:spcAft>
              <a:buSzPts val="1235"/>
              <a:buChar char="○"/>
            </a:pPr>
            <a:r>
              <a:rPr lang="en" sz="1235"/>
              <a:t>Missing info for required data fields from original scraped data </a:t>
            </a:r>
            <a:endParaRPr sz="1235"/>
          </a:p>
          <a:p>
            <a:pPr indent="-307022" lvl="1" marL="914400" rtl="0" algn="l">
              <a:lnSpc>
                <a:spcPct val="95000"/>
              </a:lnSpc>
              <a:spcBef>
                <a:spcPts val="0"/>
              </a:spcBef>
              <a:spcAft>
                <a:spcPts val="0"/>
              </a:spcAft>
              <a:buSzPts val="1235"/>
              <a:buChar char="○"/>
            </a:pPr>
            <a:r>
              <a:rPr lang="en" sz="1235"/>
              <a:t>Used dummy data for sprint 1 to build up the structure </a:t>
            </a:r>
            <a:endParaRPr sz="1235"/>
          </a:p>
          <a:p>
            <a:pPr indent="-317817" lvl="0" marL="457200" rtl="0" algn="l">
              <a:lnSpc>
                <a:spcPct val="95000"/>
              </a:lnSpc>
              <a:spcBef>
                <a:spcPts val="0"/>
              </a:spcBef>
              <a:spcAft>
                <a:spcPts val="0"/>
              </a:spcAft>
              <a:buSzPts val="1405"/>
              <a:buChar char="●"/>
            </a:pPr>
            <a:r>
              <a:rPr b="1" lang="en" sz="1405"/>
              <a:t>Inconsistent local database among developers </a:t>
            </a:r>
            <a:endParaRPr sz="1405"/>
          </a:p>
          <a:p>
            <a:pPr indent="-317817" lvl="0" marL="457200" rtl="0" algn="l">
              <a:lnSpc>
                <a:spcPct val="95000"/>
              </a:lnSpc>
              <a:spcBef>
                <a:spcPts val="0"/>
              </a:spcBef>
              <a:spcAft>
                <a:spcPts val="0"/>
              </a:spcAft>
              <a:buSzPts val="1405"/>
              <a:buChar char="●"/>
            </a:pPr>
            <a:r>
              <a:rPr b="1" lang="en" sz="1405"/>
              <a:t>Main functions more time consuming than </a:t>
            </a:r>
            <a:r>
              <a:rPr b="1" lang="en" sz="1405"/>
              <a:t>expected</a:t>
            </a:r>
            <a:endParaRPr b="1" sz="1405"/>
          </a:p>
          <a:p>
            <a:pPr indent="0" lvl="0" marL="0" rtl="0" algn="l">
              <a:lnSpc>
                <a:spcPct val="95000"/>
              </a:lnSpc>
              <a:spcBef>
                <a:spcPts val="1200"/>
              </a:spcBef>
              <a:spcAft>
                <a:spcPts val="0"/>
              </a:spcAft>
              <a:buSzPts val="935"/>
              <a:buNone/>
            </a:pPr>
            <a:r>
              <a:rPr b="1" lang="en" sz="1405"/>
              <a:t>Risk points</a:t>
            </a:r>
            <a:endParaRPr b="1" sz="1405"/>
          </a:p>
          <a:p>
            <a:pPr indent="-317817" lvl="0" marL="457200" rtl="0" algn="l">
              <a:lnSpc>
                <a:spcPct val="95000"/>
              </a:lnSpc>
              <a:spcBef>
                <a:spcPts val="1200"/>
              </a:spcBef>
              <a:spcAft>
                <a:spcPts val="0"/>
              </a:spcAft>
              <a:buSzPts val="1405"/>
              <a:buChar char="●"/>
            </a:pPr>
            <a:r>
              <a:rPr b="1" lang="en" sz="1405"/>
              <a:t>External API </a:t>
            </a:r>
            <a:r>
              <a:rPr b="1" lang="en" sz="1405"/>
              <a:t>dependency</a:t>
            </a:r>
            <a:r>
              <a:rPr b="1" lang="en" sz="1405"/>
              <a:t> </a:t>
            </a:r>
            <a:endParaRPr b="1" sz="1405"/>
          </a:p>
          <a:p>
            <a:pPr indent="-307022" lvl="1" marL="914400" rtl="0" algn="l">
              <a:lnSpc>
                <a:spcPct val="95000"/>
              </a:lnSpc>
              <a:spcBef>
                <a:spcPts val="0"/>
              </a:spcBef>
              <a:spcAft>
                <a:spcPts val="0"/>
              </a:spcAft>
              <a:buSzPts val="1235"/>
              <a:buChar char="○"/>
            </a:pPr>
            <a:r>
              <a:rPr b="1" lang="en" sz="1235"/>
              <a:t>Call the Youtube API to </a:t>
            </a:r>
            <a:r>
              <a:rPr b="1" lang="en" sz="1235"/>
              <a:t>fetch</a:t>
            </a:r>
            <a:r>
              <a:rPr b="1" lang="en" sz="1235"/>
              <a:t> related videos </a:t>
            </a:r>
            <a:endParaRPr b="1" sz="1235"/>
          </a:p>
          <a:p>
            <a:pPr indent="-307022" lvl="1" marL="914400" rtl="0" algn="l">
              <a:lnSpc>
                <a:spcPct val="95000"/>
              </a:lnSpc>
              <a:spcBef>
                <a:spcPts val="0"/>
              </a:spcBef>
              <a:spcAft>
                <a:spcPts val="0"/>
              </a:spcAft>
              <a:buSzPts val="1235"/>
              <a:buChar char="○"/>
            </a:pPr>
            <a:r>
              <a:rPr b="1" lang="en" sz="1235"/>
              <a:t>Call the  Google Map API to pin and display nearby markets </a:t>
            </a:r>
            <a:endParaRPr b="1" sz="123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Sprint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for Sprint 2</a:t>
            </a:r>
            <a:endParaRPr/>
          </a:p>
        </p:txBody>
      </p:sp>
      <p:sp>
        <p:nvSpPr>
          <p:cNvPr id="188" name="Google Shape;188;p31"/>
          <p:cNvSpPr txBox="1"/>
          <p:nvPr>
            <p:ph idx="1" type="body"/>
          </p:nvPr>
        </p:nvSpPr>
        <p:spPr>
          <a:xfrm>
            <a:off x="729450" y="2078875"/>
            <a:ext cx="7688700" cy="276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1.  </a:t>
            </a:r>
            <a:r>
              <a:rPr b="1" lang="en"/>
              <a:t>Complete the “See what can I make” function</a:t>
            </a:r>
            <a:endParaRPr b="1"/>
          </a:p>
          <a:p>
            <a:pPr indent="0" lvl="0" marL="0" rtl="0" algn="l">
              <a:spcBef>
                <a:spcPts val="1200"/>
              </a:spcBef>
              <a:spcAft>
                <a:spcPts val="0"/>
              </a:spcAft>
              <a:buNone/>
            </a:pPr>
            <a:r>
              <a:rPr b="1" lang="en"/>
              <a:t>2. Complete the “Where to buy” function</a:t>
            </a:r>
            <a:endParaRPr b="1"/>
          </a:p>
          <a:p>
            <a:pPr indent="0" lvl="0" marL="0" rtl="0" algn="l">
              <a:spcBef>
                <a:spcPts val="1200"/>
              </a:spcBef>
              <a:spcAft>
                <a:spcPts val="0"/>
              </a:spcAft>
              <a:buNone/>
            </a:pPr>
            <a:r>
              <a:rPr b="1" lang="en"/>
              <a:t>3. Retrieve more recipes through web scraping and save into database </a:t>
            </a:r>
            <a:endParaRPr b="1"/>
          </a:p>
          <a:p>
            <a:pPr indent="0" lvl="0" marL="0" rtl="0" algn="l">
              <a:spcBef>
                <a:spcPts val="1200"/>
              </a:spcBef>
              <a:spcAft>
                <a:spcPts val="0"/>
              </a:spcAft>
              <a:buNone/>
            </a:pPr>
            <a:r>
              <a:rPr b="1" lang="en"/>
              <a:t>4. Develop and optimize HTML pages for the website </a:t>
            </a:r>
            <a:endParaRPr b="1"/>
          </a:p>
          <a:p>
            <a:pPr indent="0" lvl="0" marL="0" rtl="0" algn="l">
              <a:spcBef>
                <a:spcPts val="1200"/>
              </a:spcBef>
              <a:spcAft>
                <a:spcPts val="0"/>
              </a:spcAft>
              <a:buNone/>
            </a:pPr>
            <a:r>
              <a:rPr b="1" lang="en"/>
              <a:t>5. Attempt on good to have functions: display relevant YouTube video links</a:t>
            </a:r>
            <a:endParaRPr b="1"/>
          </a:p>
          <a:p>
            <a:pPr indent="0" lvl="0" marL="0" rtl="0" algn="l">
              <a:spcBef>
                <a:spcPts val="1200"/>
              </a:spcBef>
              <a:spcAft>
                <a:spcPts val="0"/>
              </a:spcAft>
              <a:buNone/>
            </a:pPr>
            <a:r>
              <a:rPr b="1" lang="en"/>
              <a:t>7. Test </a:t>
            </a:r>
            <a:endParaRPr b="1"/>
          </a:p>
          <a:p>
            <a:pPr indent="0" lvl="0" marL="0" rtl="0" algn="l">
              <a:spcBef>
                <a:spcPts val="1200"/>
              </a:spcBef>
              <a:spcAft>
                <a:spcPts val="0"/>
              </a:spcAft>
              <a:buNone/>
            </a:pPr>
            <a:r>
              <a:rPr b="1" lang="en"/>
              <a:t>8. Refine code</a:t>
            </a:r>
            <a:endParaRPr b="1"/>
          </a:p>
          <a:p>
            <a:pPr indent="0" lvl="0" marL="0" rtl="0" algn="l">
              <a:spcBef>
                <a:spcPts val="1200"/>
              </a:spcBef>
              <a:spcAft>
                <a:spcPts val="1200"/>
              </a:spcAft>
              <a:buNone/>
            </a:pPr>
            <a:r>
              <a:rPr b="1" lang="en"/>
              <a:t>6. Web Deployment  on AWS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93" name="Google Shape;93;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Project Background </a:t>
            </a:r>
            <a:endParaRPr/>
          </a:p>
          <a:p>
            <a:pPr indent="-311150" lvl="0" marL="457200" rtl="0" algn="l">
              <a:lnSpc>
                <a:spcPct val="200000"/>
              </a:lnSpc>
              <a:spcBef>
                <a:spcPts val="0"/>
              </a:spcBef>
              <a:spcAft>
                <a:spcPts val="0"/>
              </a:spcAft>
              <a:buSzPts val="1300"/>
              <a:buChar char="●"/>
            </a:pPr>
            <a:r>
              <a:rPr lang="en"/>
              <a:t>Website Structure &amp; </a:t>
            </a:r>
            <a:r>
              <a:rPr lang="en"/>
              <a:t>Functionality</a:t>
            </a:r>
            <a:endParaRPr/>
          </a:p>
          <a:p>
            <a:pPr indent="-311150" lvl="0" marL="457200" rtl="0" algn="l">
              <a:lnSpc>
                <a:spcPct val="200000"/>
              </a:lnSpc>
              <a:spcBef>
                <a:spcPts val="0"/>
              </a:spcBef>
              <a:spcAft>
                <a:spcPts val="0"/>
              </a:spcAft>
              <a:buSzPts val="1300"/>
              <a:buChar char="●"/>
            </a:pPr>
            <a:r>
              <a:rPr lang="en"/>
              <a:t>Planned VS. Completed </a:t>
            </a:r>
            <a:endParaRPr/>
          </a:p>
          <a:p>
            <a:pPr indent="-311150" lvl="0" marL="457200" rtl="0" algn="l">
              <a:lnSpc>
                <a:spcPct val="200000"/>
              </a:lnSpc>
              <a:spcBef>
                <a:spcPts val="0"/>
              </a:spcBef>
              <a:spcAft>
                <a:spcPts val="0"/>
              </a:spcAft>
              <a:buSzPts val="1300"/>
              <a:buChar char="●"/>
            </a:pPr>
            <a:r>
              <a:rPr lang="en"/>
              <a:t>Problems &amp; Risks </a:t>
            </a:r>
            <a:endParaRPr/>
          </a:p>
          <a:p>
            <a:pPr indent="-311150" lvl="0" marL="457200" rtl="0" algn="l">
              <a:lnSpc>
                <a:spcPct val="200000"/>
              </a:lnSpc>
              <a:spcBef>
                <a:spcPts val="0"/>
              </a:spcBef>
              <a:spcAft>
                <a:spcPts val="0"/>
              </a:spcAft>
              <a:buSzPts val="1300"/>
              <a:buChar char="●"/>
            </a:pPr>
            <a:r>
              <a:rPr lang="en"/>
              <a:t>Next Sprint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Background</a:t>
            </a:r>
            <a:endParaRPr/>
          </a:p>
        </p:txBody>
      </p:sp>
      <p:sp>
        <p:nvSpPr>
          <p:cNvPr id="99" name="Google Shape;99;p15"/>
          <p:cNvSpPr txBox="1"/>
          <p:nvPr>
            <p:ph type="title"/>
          </p:nvPr>
        </p:nvSpPr>
        <p:spPr>
          <a:xfrm>
            <a:off x="730025" y="2016200"/>
            <a:ext cx="7688400" cy="65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t>Ingredient Management/ Recipe Search Website</a:t>
            </a:r>
            <a:endParaRPr b="0"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Pain Points</a:t>
            </a:r>
            <a:endParaRPr/>
          </a:p>
        </p:txBody>
      </p:sp>
      <p:sp>
        <p:nvSpPr>
          <p:cNvPr id="105" name="Google Shape;105;p16"/>
          <p:cNvSpPr txBox="1"/>
          <p:nvPr>
            <p:ph idx="1" type="body"/>
          </p:nvPr>
        </p:nvSpPr>
        <p:spPr>
          <a:xfrm>
            <a:off x="729450" y="2078875"/>
            <a:ext cx="7688700" cy="265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Do not know what to make with a handful of ingredients</a:t>
            </a:r>
            <a:endParaRPr sz="1800"/>
          </a:p>
          <a:p>
            <a:pPr indent="-342900" lvl="0" marL="457200" rtl="0" algn="l">
              <a:spcBef>
                <a:spcPts val="0"/>
              </a:spcBef>
              <a:spcAft>
                <a:spcPts val="0"/>
              </a:spcAft>
              <a:buSzPts val="1800"/>
              <a:buChar char="●"/>
            </a:pPr>
            <a:r>
              <a:rPr lang="en" sz="1800"/>
              <a:t>Forget what ingredients we have</a:t>
            </a:r>
            <a:endParaRPr sz="1800"/>
          </a:p>
          <a:p>
            <a:pPr indent="-342900" lvl="0" marL="457200" rtl="0" algn="l">
              <a:spcBef>
                <a:spcPts val="0"/>
              </a:spcBef>
              <a:spcAft>
                <a:spcPts val="0"/>
              </a:spcAft>
              <a:buSzPts val="1800"/>
              <a:buChar char="●"/>
            </a:pPr>
            <a:r>
              <a:rPr lang="en" sz="1800"/>
              <a:t>Starting with a small scope, but has potential to expand in the future (not for this project)</a:t>
            </a:r>
            <a:endParaRPr sz="1800"/>
          </a:p>
          <a:p>
            <a:pPr indent="-330200" lvl="1" marL="914400" rtl="0" algn="l">
              <a:spcBef>
                <a:spcPts val="0"/>
              </a:spcBef>
              <a:spcAft>
                <a:spcPts val="0"/>
              </a:spcAft>
              <a:buSzPts val="1600"/>
              <a:buChar char="○"/>
            </a:pPr>
            <a:r>
              <a:rPr lang="en" sz="1600"/>
              <a:t>Focus on coffee recipes for now, but could eventually </a:t>
            </a:r>
            <a:r>
              <a:rPr lang="en" sz="1600"/>
              <a:t>incorporate</a:t>
            </a:r>
            <a:r>
              <a:rPr lang="en" sz="1600"/>
              <a:t> food recipe</a:t>
            </a:r>
            <a:endParaRPr sz="1600"/>
          </a:p>
          <a:p>
            <a:pPr indent="-330200" lvl="1" marL="914400" rtl="0" algn="l">
              <a:spcBef>
                <a:spcPts val="0"/>
              </a:spcBef>
              <a:spcAft>
                <a:spcPts val="0"/>
              </a:spcAft>
              <a:buSzPts val="1600"/>
              <a:buChar char="○"/>
            </a:pPr>
            <a:r>
              <a:rPr lang="en" sz="1600"/>
              <a:t>Allow users to enter ingredients instead of picking from </a:t>
            </a:r>
            <a:r>
              <a:rPr lang="en" sz="1600"/>
              <a:t>drop down</a:t>
            </a:r>
            <a:r>
              <a:rPr lang="en" sz="1600"/>
              <a:t> menu</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Functions</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2600">
                <a:solidFill>
                  <a:schemeClr val="dk2"/>
                </a:solidFill>
                <a:latin typeface="Raleway"/>
                <a:ea typeface="Raleway"/>
                <a:cs typeface="Raleway"/>
                <a:sym typeface="Raleway"/>
              </a:rPr>
              <a:t>Sprint #1:</a:t>
            </a:r>
            <a:endParaRPr sz="26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lang="en" sz="2600">
                <a:solidFill>
                  <a:schemeClr val="dk2"/>
                </a:solidFill>
                <a:latin typeface="Raleway"/>
                <a:ea typeface="Raleway"/>
                <a:cs typeface="Raleway"/>
                <a:sym typeface="Raleway"/>
              </a:rPr>
              <a:t>	Basic Setup (Project Structure, DB, Login, Register…) </a:t>
            </a:r>
            <a:endParaRPr sz="2600">
              <a:solidFill>
                <a:schemeClr val="dk2"/>
              </a:solidFill>
              <a:latin typeface="Raleway"/>
              <a:ea typeface="Raleway"/>
              <a:cs typeface="Raleway"/>
              <a:sym typeface="Raleway"/>
            </a:endParaRPr>
          </a:p>
          <a:p>
            <a:pPr indent="0" lvl="0" marL="457200" rtl="0" algn="l">
              <a:lnSpc>
                <a:spcPct val="100000"/>
              </a:lnSpc>
              <a:spcBef>
                <a:spcPts val="0"/>
              </a:spcBef>
              <a:spcAft>
                <a:spcPts val="0"/>
              </a:spcAft>
              <a:buNone/>
            </a:pPr>
            <a:r>
              <a:rPr lang="en" sz="2600">
                <a:solidFill>
                  <a:schemeClr val="dk2"/>
                </a:solidFill>
                <a:latin typeface="Raleway"/>
                <a:ea typeface="Raleway"/>
                <a:cs typeface="Raleway"/>
                <a:sym typeface="Raleway"/>
              </a:rPr>
              <a:t>Function One: Manage Ingredients</a:t>
            </a:r>
            <a:endParaRPr sz="26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26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lang="en" sz="2600">
                <a:solidFill>
                  <a:srgbClr val="B7B7B7"/>
                </a:solidFill>
                <a:latin typeface="Raleway"/>
                <a:ea typeface="Raleway"/>
                <a:cs typeface="Raleway"/>
                <a:sym typeface="Raleway"/>
              </a:rPr>
              <a:t>Sprint #2:</a:t>
            </a:r>
            <a:endParaRPr sz="2600">
              <a:solidFill>
                <a:srgbClr val="B7B7B7"/>
              </a:solidFill>
              <a:latin typeface="Raleway"/>
              <a:ea typeface="Raleway"/>
              <a:cs typeface="Raleway"/>
              <a:sym typeface="Raleway"/>
            </a:endParaRPr>
          </a:p>
          <a:p>
            <a:pPr indent="0" lvl="0" marL="457200" rtl="0" algn="l">
              <a:lnSpc>
                <a:spcPct val="100000"/>
              </a:lnSpc>
              <a:spcBef>
                <a:spcPts val="0"/>
              </a:spcBef>
              <a:spcAft>
                <a:spcPts val="0"/>
              </a:spcAft>
              <a:buNone/>
            </a:pPr>
            <a:r>
              <a:rPr lang="en" sz="2600">
                <a:solidFill>
                  <a:srgbClr val="B7B7B7"/>
                </a:solidFill>
                <a:latin typeface="Raleway"/>
                <a:ea typeface="Raleway"/>
                <a:cs typeface="Raleway"/>
                <a:sym typeface="Raleway"/>
              </a:rPr>
              <a:t>Function Two: Search Recipe</a:t>
            </a:r>
            <a:endParaRPr sz="2600">
              <a:solidFill>
                <a:srgbClr val="B7B7B7"/>
              </a:solidFill>
              <a:latin typeface="Raleway"/>
              <a:ea typeface="Raleway"/>
              <a:cs typeface="Raleway"/>
              <a:sym typeface="Raleway"/>
            </a:endParaRPr>
          </a:p>
          <a:p>
            <a:pPr indent="0" lvl="0" marL="457200" rtl="0" algn="l">
              <a:lnSpc>
                <a:spcPct val="100000"/>
              </a:lnSpc>
              <a:spcBef>
                <a:spcPts val="0"/>
              </a:spcBef>
              <a:spcAft>
                <a:spcPts val="0"/>
              </a:spcAft>
              <a:buNone/>
            </a:pPr>
            <a:r>
              <a:rPr lang="en" sz="2600">
                <a:solidFill>
                  <a:srgbClr val="B7B7B7"/>
                </a:solidFill>
                <a:latin typeface="Raleway"/>
                <a:ea typeface="Raleway"/>
                <a:cs typeface="Raleway"/>
                <a:sym typeface="Raleway"/>
              </a:rPr>
              <a:t>Function Three: Find Store Near Me</a:t>
            </a:r>
            <a:endParaRPr sz="2600">
              <a:solidFill>
                <a:srgbClr val="B7B7B7"/>
              </a:solidFill>
              <a:latin typeface="Raleway"/>
              <a:ea typeface="Raleway"/>
              <a:cs typeface="Raleway"/>
              <a:sym typeface="Raleway"/>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920150" y="152400"/>
            <a:ext cx="730369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Functions</a:t>
            </a:r>
            <a:endParaRPr/>
          </a:p>
        </p:txBody>
      </p:sp>
      <p:sp>
        <p:nvSpPr>
          <p:cNvPr id="122" name="Google Shape;122;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2600">
                <a:solidFill>
                  <a:srgbClr val="B7B7B7"/>
                </a:solidFill>
                <a:latin typeface="Raleway"/>
                <a:ea typeface="Raleway"/>
                <a:cs typeface="Raleway"/>
                <a:sym typeface="Raleway"/>
              </a:rPr>
              <a:t>Sprint #1:</a:t>
            </a:r>
            <a:endParaRPr sz="2600">
              <a:solidFill>
                <a:srgbClr val="B7B7B7"/>
              </a:solidFill>
              <a:latin typeface="Raleway"/>
              <a:ea typeface="Raleway"/>
              <a:cs typeface="Raleway"/>
              <a:sym typeface="Raleway"/>
            </a:endParaRPr>
          </a:p>
          <a:p>
            <a:pPr indent="0" lvl="0" marL="0" rtl="0" algn="l">
              <a:lnSpc>
                <a:spcPct val="100000"/>
              </a:lnSpc>
              <a:spcBef>
                <a:spcPts val="0"/>
              </a:spcBef>
              <a:spcAft>
                <a:spcPts val="0"/>
              </a:spcAft>
              <a:buNone/>
            </a:pPr>
            <a:r>
              <a:rPr lang="en" sz="2600">
                <a:solidFill>
                  <a:srgbClr val="B7B7B7"/>
                </a:solidFill>
                <a:latin typeface="Raleway"/>
                <a:ea typeface="Raleway"/>
                <a:cs typeface="Raleway"/>
                <a:sym typeface="Raleway"/>
              </a:rPr>
              <a:t>	Basic Setup (Project Structure, DB, Login, Register…) </a:t>
            </a:r>
            <a:endParaRPr sz="2600">
              <a:solidFill>
                <a:srgbClr val="B7B7B7"/>
              </a:solidFill>
              <a:latin typeface="Raleway"/>
              <a:ea typeface="Raleway"/>
              <a:cs typeface="Raleway"/>
              <a:sym typeface="Raleway"/>
            </a:endParaRPr>
          </a:p>
          <a:p>
            <a:pPr indent="0" lvl="0" marL="457200" rtl="0" algn="l">
              <a:lnSpc>
                <a:spcPct val="100000"/>
              </a:lnSpc>
              <a:spcBef>
                <a:spcPts val="0"/>
              </a:spcBef>
              <a:spcAft>
                <a:spcPts val="0"/>
              </a:spcAft>
              <a:buNone/>
            </a:pPr>
            <a:r>
              <a:rPr lang="en" sz="2600">
                <a:solidFill>
                  <a:srgbClr val="B7B7B7"/>
                </a:solidFill>
                <a:latin typeface="Raleway"/>
                <a:ea typeface="Raleway"/>
                <a:cs typeface="Raleway"/>
                <a:sym typeface="Raleway"/>
              </a:rPr>
              <a:t>Function One: Manage Ingredients</a:t>
            </a:r>
            <a:endParaRPr sz="2600">
              <a:solidFill>
                <a:srgbClr val="B7B7B7"/>
              </a:solidFill>
              <a:latin typeface="Raleway"/>
              <a:ea typeface="Raleway"/>
              <a:cs typeface="Raleway"/>
              <a:sym typeface="Raleway"/>
            </a:endParaRPr>
          </a:p>
          <a:p>
            <a:pPr indent="0" lvl="0" marL="0" rtl="0" algn="l">
              <a:lnSpc>
                <a:spcPct val="100000"/>
              </a:lnSpc>
              <a:spcBef>
                <a:spcPts val="0"/>
              </a:spcBef>
              <a:spcAft>
                <a:spcPts val="0"/>
              </a:spcAft>
              <a:buNone/>
            </a:pPr>
            <a:r>
              <a:t/>
            </a:r>
            <a:endParaRPr sz="26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lang="en" sz="2600">
                <a:solidFill>
                  <a:srgbClr val="000000"/>
                </a:solidFill>
                <a:latin typeface="Raleway"/>
                <a:ea typeface="Raleway"/>
                <a:cs typeface="Raleway"/>
                <a:sym typeface="Raleway"/>
              </a:rPr>
              <a:t>Sprint #2:</a:t>
            </a:r>
            <a:endParaRPr sz="2600">
              <a:solidFill>
                <a:srgbClr val="000000"/>
              </a:solidFill>
              <a:latin typeface="Raleway"/>
              <a:ea typeface="Raleway"/>
              <a:cs typeface="Raleway"/>
              <a:sym typeface="Raleway"/>
            </a:endParaRPr>
          </a:p>
          <a:p>
            <a:pPr indent="0" lvl="0" marL="457200" rtl="0" algn="l">
              <a:lnSpc>
                <a:spcPct val="100000"/>
              </a:lnSpc>
              <a:spcBef>
                <a:spcPts val="0"/>
              </a:spcBef>
              <a:spcAft>
                <a:spcPts val="0"/>
              </a:spcAft>
              <a:buNone/>
            </a:pPr>
            <a:r>
              <a:rPr lang="en" sz="2600">
                <a:solidFill>
                  <a:srgbClr val="000000"/>
                </a:solidFill>
                <a:latin typeface="Raleway"/>
                <a:ea typeface="Raleway"/>
                <a:cs typeface="Raleway"/>
                <a:sym typeface="Raleway"/>
              </a:rPr>
              <a:t>Function Two: Search Recipe</a:t>
            </a:r>
            <a:endParaRPr sz="2600">
              <a:solidFill>
                <a:srgbClr val="000000"/>
              </a:solidFill>
              <a:latin typeface="Raleway"/>
              <a:ea typeface="Raleway"/>
              <a:cs typeface="Raleway"/>
              <a:sym typeface="Raleway"/>
            </a:endParaRPr>
          </a:p>
          <a:p>
            <a:pPr indent="0" lvl="0" marL="457200" rtl="0" algn="l">
              <a:lnSpc>
                <a:spcPct val="100000"/>
              </a:lnSpc>
              <a:spcBef>
                <a:spcPts val="0"/>
              </a:spcBef>
              <a:spcAft>
                <a:spcPts val="0"/>
              </a:spcAft>
              <a:buNone/>
            </a:pPr>
            <a:r>
              <a:rPr lang="en" sz="2600">
                <a:solidFill>
                  <a:srgbClr val="000000"/>
                </a:solidFill>
                <a:latin typeface="Raleway"/>
                <a:ea typeface="Raleway"/>
                <a:cs typeface="Raleway"/>
                <a:sym typeface="Raleway"/>
              </a:rPr>
              <a:t>Function Three: Find Store Near Me</a:t>
            </a:r>
            <a:endParaRPr sz="2600">
              <a:solidFill>
                <a:srgbClr val="000000"/>
              </a:solidFill>
              <a:latin typeface="Raleway"/>
              <a:ea typeface="Raleway"/>
              <a:cs typeface="Raleway"/>
              <a:sym typeface="Raleway"/>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Website Mockup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1821925" y="2643575"/>
            <a:ext cx="4946225" cy="2280649"/>
          </a:xfrm>
          <a:prstGeom prst="rect">
            <a:avLst/>
          </a:prstGeom>
          <a:noFill/>
          <a:ln>
            <a:noFill/>
          </a:ln>
        </p:spPr>
      </p:pic>
      <p:pic>
        <p:nvPicPr>
          <p:cNvPr id="133" name="Google Shape;133;p21"/>
          <p:cNvPicPr preferRelativeResize="0"/>
          <p:nvPr/>
        </p:nvPicPr>
        <p:blipFill>
          <a:blip r:embed="rId4">
            <a:alphaModFix/>
          </a:blip>
          <a:stretch>
            <a:fillRect/>
          </a:stretch>
        </p:blipFill>
        <p:spPr>
          <a:xfrm>
            <a:off x="1738875" y="102825"/>
            <a:ext cx="5029274" cy="237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